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8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7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6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2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BD484-050F-4576-8FB8-0CF0728E69A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3C05-BCED-4844-81DC-EE905318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>
            <a:off x="3753888" y="1540009"/>
            <a:ext cx="6859507" cy="377949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635734" y="4"/>
            <a:ext cx="5809150" cy="6859490"/>
            <a:chOff x="0" y="0"/>
            <a:chExt cx="21042033" cy="24846598"/>
          </a:xfrm>
        </p:grpSpPr>
        <p:sp>
          <p:nvSpPr>
            <p:cNvPr id="4" name="Freeform 4"/>
            <p:cNvSpPr/>
            <p:nvPr/>
          </p:nvSpPr>
          <p:spPr>
            <a:xfrm>
              <a:off x="-658495" y="0"/>
              <a:ext cx="21700490" cy="24846662"/>
            </a:xfrm>
            <a:custGeom>
              <a:avLst/>
              <a:gdLst/>
              <a:ahLst/>
              <a:cxnLst/>
              <a:rect l="l" t="t" r="r" b="b"/>
              <a:pathLst>
                <a:path w="21700490" h="24846662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3"/>
              <a:stretch>
                <a:fillRect l="-40421" t="-5263" r="-60203" b="-8147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16200000" flipH="1">
            <a:off x="7795119" y="2189352"/>
            <a:ext cx="6864518" cy="2472778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4">
              <a:alphaModFix amt="77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776956" y="630931"/>
            <a:ext cx="571911" cy="57191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37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34212" y="1484064"/>
            <a:ext cx="403044" cy="40304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37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84272" y="454609"/>
            <a:ext cx="425089" cy="42508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237"/>
                </a:lnSpc>
              </a:pPr>
              <a:endParaRPr sz="12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9820" y="2409005"/>
            <a:ext cx="554628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14"/>
              </a:lnSpc>
            </a:pPr>
            <a:r>
              <a:rPr lang="en-US" sz="4749">
                <a:solidFill>
                  <a:srgbClr val="000000"/>
                </a:solidFill>
                <a:latin typeface="Poppins Bold"/>
              </a:rPr>
              <a:t>The Scope of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1398" y="3102043"/>
            <a:ext cx="502664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0"/>
              </a:lnSpc>
            </a:pPr>
            <a:r>
              <a:rPr lang="en-US" sz="4149">
                <a:solidFill>
                  <a:srgbClr val="0E8388"/>
                </a:solidFill>
                <a:latin typeface="Poppins Bold"/>
              </a:rPr>
              <a:t>Food Microbiology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4632" y="697261"/>
            <a:ext cx="4678768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30"/>
              </a:lnSpc>
            </a:pPr>
            <a:r>
              <a:rPr lang="en-US" sz="1466" dirty="0">
                <a:solidFill>
                  <a:srgbClr val="231076"/>
                </a:solidFill>
                <a:latin typeface="TT Chocolates Bold"/>
              </a:rPr>
              <a:t>UNIVERSITY OF BASRAH / COLLEGE OF SCIENCE 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2133" y="4455037"/>
            <a:ext cx="4262018" cy="653529"/>
            <a:chOff x="0" y="-19050"/>
            <a:chExt cx="1798713" cy="2758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98713" cy="256761"/>
            </a:xfrm>
            <a:custGeom>
              <a:avLst/>
              <a:gdLst/>
              <a:ahLst/>
              <a:cxnLst/>
              <a:rect l="l" t="t" r="r" b="b"/>
              <a:pathLst>
                <a:path w="1798713" h="256761">
                  <a:moveTo>
                    <a:pt x="0" y="0"/>
                  </a:moveTo>
                  <a:lnTo>
                    <a:pt x="1798713" y="0"/>
                  </a:lnTo>
                  <a:lnTo>
                    <a:pt x="1798713" y="256761"/>
                  </a:lnTo>
                  <a:lnTo>
                    <a:pt x="0" y="256761"/>
                  </a:lnTo>
                  <a:close/>
                </a:path>
              </a:pathLst>
            </a:custGeom>
            <a:solidFill>
              <a:srgbClr val="F8F5FF"/>
            </a:solidFill>
            <a:ln w="9525" cap="sq">
              <a:solidFill>
                <a:srgbClr val="231076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798713" cy="275811"/>
            </a:xfrm>
            <a:prstGeom prst="rect">
              <a:avLst/>
            </a:prstGeom>
          </p:spPr>
          <p:txBody>
            <a:bodyPr lIns="23040" tIns="23040" rIns="23040" bIns="23040" rtlCol="0" anchor="ctr"/>
            <a:lstStyle/>
            <a:p>
              <a:pPr algn="ctr">
                <a:lnSpc>
                  <a:spcPts val="2238"/>
                </a:lnSpc>
              </a:pPr>
              <a:r>
                <a:rPr lang="en-US" sz="1835" dirty="0">
                  <a:solidFill>
                    <a:srgbClr val="0E0340"/>
                  </a:solidFill>
                  <a:latin typeface="Questrial"/>
                </a:rPr>
                <a:t>Department of Pathological Analyses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76291" y="1660129"/>
            <a:ext cx="995359" cy="281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000000"/>
                </a:solidFill>
                <a:latin typeface="Poppins Bold"/>
              </a:rPr>
              <a:t>lecture  3</a:t>
            </a:r>
          </a:p>
        </p:txBody>
      </p:sp>
    </p:spTree>
    <p:extLst>
      <p:ext uri="{BB962C8B-B14F-4D97-AF65-F5344CB8AC3E}">
        <p14:creationId xmlns:p14="http://schemas.microsoft.com/office/powerpoint/2010/main" val="10468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flipV="1">
            <a:off x="0" y="-39067"/>
            <a:ext cx="4384525" cy="1529103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800000">
            <a:off x="8031510" y="0"/>
            <a:ext cx="4160490" cy="1450971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6"/>
                </a:lnTo>
                <a:lnTo>
                  <a:pt x="0" y="217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469127" y="1450971"/>
            <a:ext cx="114260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Micro-</a:t>
            </a:r>
            <a:r>
              <a:rPr lang="en-US" sz="2400" b="1" i="0" dirty="0" err="1">
                <a:solidFill>
                  <a:srgbClr val="FF3131"/>
                </a:solidFill>
                <a:effectLst/>
                <a:latin typeface="4"/>
              </a:rPr>
              <a:t>organisns</a:t>
            </a:r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 of water</a:t>
            </a:r>
          </a:p>
          <a:p>
            <a:endParaRPr lang="en-US" sz="2400" b="1" i="0" dirty="0">
              <a:solidFill>
                <a:srgbClr val="FF3131"/>
              </a:solidFill>
              <a:effectLst/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In warmer seas, unpolluted water may contain Vibrio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parahaemolyticus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, which may cause food poisoning outbreaks. Fresh waters of rivers and lakes have a complex flora of microorganisms,</a:t>
            </a:r>
          </a:p>
          <a:p>
            <a:r>
              <a:rPr lang="en-US" sz="2400" b="1" dirty="0">
                <a:solidFill>
                  <a:srgbClr val="000000"/>
                </a:solidFill>
                <a:latin typeface="4"/>
              </a:rPr>
              <a:t>including aquatic species and components from terrestrial, animal, and plant sources.</a:t>
            </a:r>
          </a:p>
          <a:p>
            <a:endParaRPr lang="en-US" sz="2400" b="1" dirty="0">
              <a:solidFill>
                <a:srgbClr val="000000"/>
              </a:solidFill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Fresh water may also act as a vehicle for bacteria, protozoa, and viruses causing disease through contamination with sewage effluent containing human fecal material. Indicator organisms, such as </a:t>
            </a:r>
            <a:r>
              <a:rPr lang="en-US" sz="2400" b="1" i="1" dirty="0">
                <a:solidFill>
                  <a:srgbClr val="000000"/>
                </a:solidFill>
                <a:latin typeface="2"/>
              </a:rPr>
              <a:t>Escherichia coli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, are used to infer the presence of these organisms.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0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flipV="1">
            <a:off x="0" y="-39067"/>
            <a:ext cx="4384525" cy="1529103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800000">
            <a:off x="8031510" y="0"/>
            <a:ext cx="4160490" cy="1450971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6"/>
                </a:lnTo>
                <a:lnTo>
                  <a:pt x="0" y="217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373711" y="1751324"/>
            <a:ext cx="11378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Micro-organisms of water</a:t>
            </a:r>
          </a:p>
          <a:p>
            <a:endParaRPr lang="en-US" sz="2400" b="1" i="0" dirty="0">
              <a:solidFill>
                <a:srgbClr val="FF3131"/>
              </a:solidFill>
              <a:effectLst/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Fungi, including cyanobacteria and dinoflagellates, can impact food quality and safety by producing toxic metabolites that can become concentrated in shellfish without causing harm.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604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flipV="1">
            <a:off x="0" y="-39067"/>
            <a:ext cx="4384525" cy="1529103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800000">
            <a:off x="8031510" y="0"/>
            <a:ext cx="4160490" cy="1450971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6"/>
                </a:lnTo>
                <a:lnTo>
                  <a:pt x="0" y="217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373711" y="1610061"/>
            <a:ext cx="113067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Micro-organisms of plant</a:t>
            </a:r>
          </a:p>
          <a:p>
            <a:endParaRPr lang="en-US" sz="2400" b="1" i="0" dirty="0">
              <a:solidFill>
                <a:srgbClr val="FF3131"/>
              </a:solidFill>
              <a:effectLst/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Plant surfaces have a specialized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phylloplane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 flora for leaf surfaces and</a:t>
            </a:r>
          </a:p>
          <a:p>
            <a:r>
              <a:rPr lang="en-US" sz="2400" b="1" dirty="0">
                <a:solidFill>
                  <a:srgbClr val="000000"/>
                </a:solidFill>
                <a:latin typeface="4"/>
              </a:rPr>
              <a:t>rhizoplane flora for roots surfaces.</a:t>
            </a:r>
          </a:p>
          <a:p>
            <a:endParaRPr lang="en-US" sz="2400" b="1" dirty="0">
              <a:solidFill>
                <a:srgbClr val="000000"/>
              </a:solidFill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Healthy leaves may have low numbers of organisms, but species are</a:t>
            </a:r>
          </a:p>
          <a:p>
            <a:r>
              <a:rPr lang="en-US" sz="2400" b="1" dirty="0">
                <a:solidFill>
                  <a:srgbClr val="000000"/>
                </a:solidFill>
                <a:latin typeface="4"/>
              </a:rPr>
              <a:t>well-adapted.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Moulds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 like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Cladosporium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 and black yeast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Aureobasidium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 pullulans are common, covering leaf surfaces with black sooty deposits.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Aureobasidium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 behaves like yeast in laboratory culture but develops into filamentous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mould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-like organisms.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885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flipV="1">
            <a:off x="0" y="-39067"/>
            <a:ext cx="4384525" cy="1529103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800000">
            <a:off x="8031510" y="0"/>
            <a:ext cx="4160490" cy="1450971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6"/>
                </a:lnTo>
                <a:lnTo>
                  <a:pt x="0" y="217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405517" y="1450971"/>
            <a:ext cx="114498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Micro-organisms of plant</a:t>
            </a:r>
          </a:p>
          <a:p>
            <a:endParaRPr lang="en-US" sz="2400" b="1" i="0" dirty="0">
              <a:solidFill>
                <a:srgbClr val="FF3131"/>
              </a:solidFill>
              <a:effectLst/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Mirror yeasts and bacterial flora are found in plants, including flowers, fruits, and grapes. Mirror yeasts produce spores that germinate on a Petri dish containing malt extract agar, forming a mirror image of the leaf.</a:t>
            </a:r>
          </a:p>
          <a:p>
            <a:endParaRPr lang="en-US" sz="2400" b="1" dirty="0">
              <a:solidFill>
                <a:srgbClr val="000000"/>
              </a:solidFill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The bacterial flora on aerial plant surfaces is predominantly Gram-negative, but also includes fermentative Gram-positive bacteria like Lactobacillus and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Leuconostoc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.</a:t>
            </a:r>
          </a:p>
          <a:p>
            <a:endParaRPr lang="en-US" sz="2400" b="1" dirty="0">
              <a:solidFill>
                <a:srgbClr val="000000"/>
              </a:solidFill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These specialized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moulds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, yeasts, and bacteria are harmless on healthy</a:t>
            </a:r>
          </a:p>
          <a:p>
            <a:r>
              <a:rPr lang="en-US" sz="2400" b="1" dirty="0">
                <a:solidFill>
                  <a:srgbClr val="000000"/>
                </a:solidFill>
                <a:latin typeface="4"/>
              </a:rPr>
              <a:t>plant surfaces, preventing spoilage after harvest.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020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flipV="1">
            <a:off x="0" y="-39067"/>
            <a:ext cx="4384525" cy="1529103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800000">
            <a:off x="8031510" y="0"/>
            <a:ext cx="4160490" cy="1450971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6"/>
                </a:lnTo>
                <a:lnTo>
                  <a:pt x="0" y="217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570543" y="1289976"/>
            <a:ext cx="1127495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Micro-</a:t>
            </a:r>
            <a:r>
              <a:rPr lang="en-US" sz="2400" b="1" i="0" dirty="0" err="1">
                <a:solidFill>
                  <a:srgbClr val="FF3131"/>
                </a:solidFill>
                <a:effectLst/>
                <a:latin typeface="4"/>
              </a:rPr>
              <a:t>organisns</a:t>
            </a:r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 of plant</a:t>
            </a:r>
          </a:p>
          <a:p>
            <a:endParaRPr lang="en-US" b="1" i="0" dirty="0">
              <a:solidFill>
                <a:srgbClr val="FF3131"/>
              </a:solidFill>
              <a:effectLst/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As plants mature, bacterial and fungal floras change, with increased numbers of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pectinolytic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 bacteria and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mould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 species colonizing senescent plant material.</a:t>
            </a:r>
          </a:p>
          <a:p>
            <a:endParaRPr lang="en-US" b="1" dirty="0">
              <a:solidFill>
                <a:srgbClr val="000000"/>
              </a:solidFill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These organisms help break down complex plant materials, returning carbon, nitrogen, and other nutrients for plant growth.</a:t>
            </a:r>
          </a:p>
          <a:p>
            <a:endParaRPr lang="en-US" b="1" dirty="0">
              <a:solidFill>
                <a:srgbClr val="000000"/>
              </a:solidFill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However, humans harvesting plant products can cause spoilage problems during storage and transport.</a:t>
            </a:r>
          </a:p>
          <a:p>
            <a:endParaRPr lang="en-US" sz="2400" b="1" dirty="0">
              <a:solidFill>
                <a:srgbClr val="000000"/>
              </a:solidFill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Some species of fungi and bacteria can overcome resistance and cause disease, such as the potato plant's blackleg disease, which can cause severe soft rot during storage.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24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flipV="1">
            <a:off x="0" y="-39067"/>
            <a:ext cx="4384525" cy="1529103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800000">
            <a:off x="8031510" y="0"/>
            <a:ext cx="4160490" cy="1450971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6"/>
                </a:lnTo>
                <a:lnTo>
                  <a:pt x="0" y="217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278294" y="1450971"/>
            <a:ext cx="116645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Micro-organisms of plant</a:t>
            </a:r>
          </a:p>
          <a:p>
            <a:endParaRPr lang="en-US" sz="2400" b="1" i="0" dirty="0">
              <a:solidFill>
                <a:srgbClr val="FF3131"/>
              </a:solidFill>
              <a:effectLst/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Cereals undergo significant changes in microbial flora after harvesting. Field fungi, including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Cladosporium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Alternaria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Helminthosporium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, and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Chaetomium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, infect senescent plant structures carrying cereal grain.</a:t>
            </a:r>
          </a:p>
          <a:p>
            <a:endParaRPr lang="en-US" sz="2400" b="1" dirty="0">
              <a:solidFill>
                <a:srgbClr val="000000"/>
              </a:solidFill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After harvesting, these components decrease and are replaced by storage fungi, including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Penicillium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 and Aspergillus.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Fusarium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 contains a spectrum of species, including specialized plant pathogens and saprophytic field fungi.</a:t>
            </a:r>
          </a:p>
          <a:p>
            <a:endParaRPr lang="en-US" sz="2400" b="1" dirty="0">
              <a:solidFill>
                <a:srgbClr val="000000"/>
              </a:solidFill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Aspergillus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flavus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, a carcinogenic fungus, may infect growing plants in the field before harvesting and storage.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8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flipV="1">
            <a:off x="0" y="-39067"/>
            <a:ext cx="4384525" cy="1529103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800000">
            <a:off x="8031510" y="0"/>
            <a:ext cx="4160490" cy="1450971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6"/>
                </a:lnTo>
                <a:lnTo>
                  <a:pt x="0" y="217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241190" y="1315154"/>
            <a:ext cx="117361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Micro-organisms of </a:t>
            </a:r>
            <a:r>
              <a:rPr lang="en-US" sz="2400" b="1" i="0" dirty="0" err="1">
                <a:solidFill>
                  <a:srgbClr val="FF3131"/>
                </a:solidFill>
                <a:effectLst/>
                <a:latin typeface="4"/>
              </a:rPr>
              <a:t>ainmal</a:t>
            </a:r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 origin</a:t>
            </a:r>
          </a:p>
          <a:p>
            <a:endParaRPr lang="en-US" sz="1200" b="1" i="0" dirty="0">
              <a:solidFill>
                <a:srgbClr val="FF3131"/>
              </a:solidFill>
              <a:effectLst/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Healthy animals have a complex microbial flora, specialized for growth and survival, and transient for immediate interactions with the environment. The gut, a topological surface, offers a specialized environment.</a:t>
            </a:r>
          </a:p>
          <a:p>
            <a:endParaRPr lang="en-US" sz="1400" b="1" dirty="0">
              <a:solidFill>
                <a:srgbClr val="000000"/>
              </a:solidFill>
              <a:latin typeface="4"/>
            </a:endParaRPr>
          </a:p>
          <a:p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The Skin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Human and animal surfaces are exposed to air, soil, and water, posing a risk of contamination in food and food handling equipment. Skin surfaces are unfavorable for microorganisms due to their dryness and low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pH.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 However, hair follicles, sebaceous glands, and skin surface have specialized flora adapted to each environment. In humans, the normal skin flora is dominated by Gram-positive bacteria.</a:t>
            </a:r>
          </a:p>
          <a:p>
            <a:endParaRPr lang="en-US" sz="1200" b="1" dirty="0">
              <a:solidFill>
                <a:srgbClr val="000000"/>
              </a:solidFill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Foulage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 organisms can be found in meat-killed animals, while feathers and exposed follicles can affect carcass microbial quality.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005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flipV="1">
            <a:off x="0" y="-39067"/>
            <a:ext cx="4384525" cy="1529103"/>
          </a:xfrm>
          <a:custGeom>
            <a:avLst/>
            <a:gdLst/>
            <a:ahLst/>
            <a:cxnLst/>
            <a:rect l="l" t="t" r="r" b="b"/>
            <a:pathLst>
              <a:path w="6576787" h="2293655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800000">
            <a:off x="8031510" y="0"/>
            <a:ext cx="4160490" cy="1450971"/>
          </a:xfrm>
          <a:custGeom>
            <a:avLst/>
            <a:gdLst/>
            <a:ahLst/>
            <a:cxnLst/>
            <a:rect l="l" t="t" r="r" b="b"/>
            <a:pathLst>
              <a:path w="6240735" h="2176456">
                <a:moveTo>
                  <a:pt x="0" y="0"/>
                </a:moveTo>
                <a:lnTo>
                  <a:pt x="6240735" y="0"/>
                </a:lnTo>
                <a:lnTo>
                  <a:pt x="6240735" y="2176456"/>
                </a:lnTo>
                <a:lnTo>
                  <a:pt x="0" y="217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413467" y="1859340"/>
            <a:ext cx="116486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3131"/>
                </a:solidFill>
                <a:effectLst/>
                <a:latin typeface="4"/>
              </a:rPr>
              <a:t>The Nose and Throat</a:t>
            </a:r>
          </a:p>
          <a:p>
            <a:endParaRPr lang="en-US" sz="2400" b="1" i="0" dirty="0">
              <a:solidFill>
                <a:srgbClr val="FF3131"/>
              </a:solidFill>
              <a:effectLst/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The nose and throat, with mucous membranes, are specialized environments inhabited by microorganisms that can cause disease, especially during extremes of </a:t>
            </a:r>
            <a:r>
              <a:rPr lang="en-US" sz="2400" b="1" dirty="0" err="1">
                <a:solidFill>
                  <a:srgbClr val="000000"/>
                </a:solidFill>
                <a:latin typeface="4"/>
              </a:rPr>
              <a:t>temperature,starvation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, or overcrowding.</a:t>
            </a:r>
          </a:p>
          <a:p>
            <a:endParaRPr lang="en-US" sz="2400" b="1" dirty="0">
              <a:solidFill>
                <a:srgbClr val="000000"/>
              </a:solidFill>
              <a:latin typeface="4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00"/>
                </a:solidFill>
                <a:latin typeface="4"/>
              </a:rPr>
              <a:t>Staphylococcus aureus, a significant human strain, can produce a powerful toxin causing vomiting.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833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686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2</vt:lpstr>
      <vt:lpstr>4</vt:lpstr>
      <vt:lpstr>Arial</vt:lpstr>
      <vt:lpstr>Calibri</vt:lpstr>
      <vt:lpstr>Calibri Light</vt:lpstr>
      <vt:lpstr>Poppins Bold</vt:lpstr>
      <vt:lpstr>Questrial</vt:lpstr>
      <vt:lpstr>TT Chocolates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saadmahdi saadmahdi</cp:lastModifiedBy>
  <cp:revision>9</cp:revision>
  <dcterms:created xsi:type="dcterms:W3CDTF">2023-10-10T16:08:20Z</dcterms:created>
  <dcterms:modified xsi:type="dcterms:W3CDTF">2024-03-20T11:45:18Z</dcterms:modified>
</cp:coreProperties>
</file>